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63" r:id="rId4"/>
    <p:sldId id="262" r:id="rId5"/>
    <p:sldId id="265" r:id="rId6"/>
    <p:sldId id="264" r:id="rId7"/>
    <p:sldId id="259" r:id="rId8"/>
    <p:sldId id="260" r:id="rId9"/>
    <p:sldId id="261" r:id="rId10"/>
    <p:sldId id="268" r:id="rId11"/>
    <p:sldId id="266" r:id="rId12"/>
    <p:sldId id="269" r:id="rId13"/>
    <p:sldId id="274" r:id="rId14"/>
    <p:sldId id="267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1A004-DD66-464F-85B7-D126806598CB}" type="doc">
      <dgm:prSet loTypeId="urn:microsoft.com/office/officeart/2005/8/layout/radial4" loCatId="relationship" qsTypeId="urn:microsoft.com/office/officeart/2005/8/quickstyle/3d7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2E7DF470-D4F3-477F-906D-BFAF7DC5EE92}">
      <dgm:prSet phldrT="[Текст]"/>
      <dgm:spPr/>
      <dgm:t>
        <a:bodyPr/>
        <a:lstStyle/>
        <a:p>
          <a:r>
            <a:rPr lang="ru-RU" dirty="0" smtClean="0"/>
            <a:t>Ребенок</a:t>
          </a:r>
          <a:endParaRPr lang="ru-RU" dirty="0"/>
        </a:p>
      </dgm:t>
    </dgm:pt>
    <dgm:pt modelId="{9D780B58-0AE6-4E43-9646-C6E57D1FA584}" type="parTrans" cxnId="{70805126-CE20-4B39-B85F-5317724D09A4}">
      <dgm:prSet/>
      <dgm:spPr/>
      <dgm:t>
        <a:bodyPr/>
        <a:lstStyle/>
        <a:p>
          <a:endParaRPr lang="ru-RU"/>
        </a:p>
      </dgm:t>
    </dgm:pt>
    <dgm:pt modelId="{B00CB977-8192-49E9-9654-CDA653C8BFEB}" type="sibTrans" cxnId="{70805126-CE20-4B39-B85F-5317724D09A4}">
      <dgm:prSet/>
      <dgm:spPr/>
      <dgm:t>
        <a:bodyPr/>
        <a:lstStyle/>
        <a:p>
          <a:endParaRPr lang="ru-RU"/>
        </a:p>
      </dgm:t>
    </dgm:pt>
    <dgm:pt modelId="{C6A4E6FD-8590-414E-B22D-35CE5E40F719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C18F0FAB-2B15-45B5-AF35-1C1F222E7A70}" type="parTrans" cxnId="{90EA66DE-D9C9-4ACF-BAFE-72D68C4B5369}">
      <dgm:prSet/>
      <dgm:spPr/>
      <dgm:t>
        <a:bodyPr/>
        <a:lstStyle/>
        <a:p>
          <a:endParaRPr lang="ru-RU"/>
        </a:p>
      </dgm:t>
    </dgm:pt>
    <dgm:pt modelId="{31184C45-942A-48AD-839E-A8A8C46F9033}" type="sibTrans" cxnId="{90EA66DE-D9C9-4ACF-BAFE-72D68C4B5369}">
      <dgm:prSet/>
      <dgm:spPr/>
      <dgm:t>
        <a:bodyPr/>
        <a:lstStyle/>
        <a:p>
          <a:endParaRPr lang="ru-RU"/>
        </a:p>
      </dgm:t>
    </dgm:pt>
    <dgm:pt modelId="{6F28695C-09D4-48FB-9D3F-C742BEC72273}">
      <dgm:prSet phldrT="[Текст]"/>
      <dgm:spPr/>
      <dgm:t>
        <a:bodyPr/>
        <a:lstStyle/>
        <a:p>
          <a:r>
            <a:rPr lang="ru-RU" dirty="0" smtClean="0"/>
            <a:t>Педагоги </a:t>
          </a:r>
          <a:endParaRPr lang="ru-RU" dirty="0"/>
        </a:p>
      </dgm:t>
    </dgm:pt>
    <dgm:pt modelId="{2B7BE7B9-08A1-4243-932C-09F1B39810E4}" type="parTrans" cxnId="{40E80A5E-0693-49DD-B96A-14ED29DA29CF}">
      <dgm:prSet/>
      <dgm:spPr/>
      <dgm:t>
        <a:bodyPr/>
        <a:lstStyle/>
        <a:p>
          <a:endParaRPr lang="ru-RU"/>
        </a:p>
      </dgm:t>
    </dgm:pt>
    <dgm:pt modelId="{01D79949-6AB4-47EA-B625-7581CB35ED44}" type="sibTrans" cxnId="{40E80A5E-0693-49DD-B96A-14ED29DA29CF}">
      <dgm:prSet/>
      <dgm:spPr/>
      <dgm:t>
        <a:bodyPr/>
        <a:lstStyle/>
        <a:p>
          <a:endParaRPr lang="ru-RU"/>
        </a:p>
      </dgm:t>
    </dgm:pt>
    <dgm:pt modelId="{2C178F37-99F8-4800-80C6-7BEFAD329EFB}">
      <dgm:prSet phldrT="[Текст]"/>
      <dgm:spPr/>
      <dgm:t>
        <a:bodyPr/>
        <a:lstStyle/>
        <a:p>
          <a:r>
            <a:rPr lang="ru-RU" dirty="0" smtClean="0"/>
            <a:t>Дети группы </a:t>
          </a:r>
          <a:endParaRPr lang="ru-RU" dirty="0"/>
        </a:p>
      </dgm:t>
    </dgm:pt>
    <dgm:pt modelId="{12014378-1F55-4758-B27D-E307C68A33C0}" type="parTrans" cxnId="{570A2D0A-F5B3-416F-BA48-5DBF47BC87E3}">
      <dgm:prSet/>
      <dgm:spPr/>
      <dgm:t>
        <a:bodyPr/>
        <a:lstStyle/>
        <a:p>
          <a:endParaRPr lang="ru-RU"/>
        </a:p>
      </dgm:t>
    </dgm:pt>
    <dgm:pt modelId="{E5EFE01B-1360-4D23-B248-E5F1823B6D09}" type="sibTrans" cxnId="{570A2D0A-F5B3-416F-BA48-5DBF47BC87E3}">
      <dgm:prSet/>
      <dgm:spPr/>
      <dgm:t>
        <a:bodyPr/>
        <a:lstStyle/>
        <a:p>
          <a:endParaRPr lang="ru-RU"/>
        </a:p>
      </dgm:t>
    </dgm:pt>
    <dgm:pt modelId="{6C944134-D2F7-4D49-83A4-62D518627F7A}" type="pres">
      <dgm:prSet presAssocID="{E671A004-DD66-464F-85B7-D126806598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E1A7C5-4796-4866-B6B8-6F0ECECB837E}" type="pres">
      <dgm:prSet presAssocID="{2E7DF470-D4F3-477F-906D-BFAF7DC5EE92}" presName="centerShape" presStyleLbl="node0" presStyleIdx="0" presStyleCnt="1"/>
      <dgm:spPr/>
      <dgm:t>
        <a:bodyPr/>
        <a:lstStyle/>
        <a:p>
          <a:endParaRPr lang="ru-RU"/>
        </a:p>
      </dgm:t>
    </dgm:pt>
    <dgm:pt modelId="{0284EA4F-1D85-44FE-B8A2-AADCC2DEF942}" type="pres">
      <dgm:prSet presAssocID="{C18F0FAB-2B15-45B5-AF35-1C1F222E7A7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C013B57-F739-42D0-8D48-650BD43CFFB1}" type="pres">
      <dgm:prSet presAssocID="{C6A4E6FD-8590-414E-B22D-35CE5E40F7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16C82-EBD0-4CE1-8DFB-14D550FAA2C7}" type="pres">
      <dgm:prSet presAssocID="{2B7BE7B9-08A1-4243-932C-09F1B39810E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28FD9D46-B76D-43BB-BC58-AE60386ECFB1}" type="pres">
      <dgm:prSet presAssocID="{6F28695C-09D4-48FB-9D3F-C742BEC722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4A718-80D0-486A-A72C-607A685DB9E5}" type="pres">
      <dgm:prSet presAssocID="{12014378-1F55-4758-B27D-E307C68A33C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ADF5489-54FA-4550-936E-0B7807D45CE8}" type="pres">
      <dgm:prSet presAssocID="{2C178F37-99F8-4800-80C6-7BEFAD329E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F5C00C-A410-4686-A265-1B78B84C721B}" type="presOf" srcId="{2E7DF470-D4F3-477F-906D-BFAF7DC5EE92}" destId="{C8E1A7C5-4796-4866-B6B8-6F0ECECB837E}" srcOrd="0" destOrd="0" presId="urn:microsoft.com/office/officeart/2005/8/layout/radial4"/>
    <dgm:cxn modelId="{7CFC3893-44B6-4175-9BBF-BEB05BC587D2}" type="presOf" srcId="{12014378-1F55-4758-B27D-E307C68A33C0}" destId="{E2F4A718-80D0-486A-A72C-607A685DB9E5}" srcOrd="0" destOrd="0" presId="urn:microsoft.com/office/officeart/2005/8/layout/radial4"/>
    <dgm:cxn modelId="{70805126-CE20-4B39-B85F-5317724D09A4}" srcId="{E671A004-DD66-464F-85B7-D126806598CB}" destId="{2E7DF470-D4F3-477F-906D-BFAF7DC5EE92}" srcOrd="0" destOrd="0" parTransId="{9D780B58-0AE6-4E43-9646-C6E57D1FA584}" sibTransId="{B00CB977-8192-49E9-9654-CDA653C8BFEB}"/>
    <dgm:cxn modelId="{17CA6E24-F101-4A37-8ABB-239C253BBFEC}" type="presOf" srcId="{2C178F37-99F8-4800-80C6-7BEFAD329EFB}" destId="{1ADF5489-54FA-4550-936E-0B7807D45CE8}" srcOrd="0" destOrd="0" presId="urn:microsoft.com/office/officeart/2005/8/layout/radial4"/>
    <dgm:cxn modelId="{50D95A09-091A-466B-A7F3-42B58AF748EC}" type="presOf" srcId="{2B7BE7B9-08A1-4243-932C-09F1B39810E4}" destId="{5E916C82-EBD0-4CE1-8DFB-14D550FAA2C7}" srcOrd="0" destOrd="0" presId="urn:microsoft.com/office/officeart/2005/8/layout/radial4"/>
    <dgm:cxn modelId="{90EA66DE-D9C9-4ACF-BAFE-72D68C4B5369}" srcId="{2E7DF470-D4F3-477F-906D-BFAF7DC5EE92}" destId="{C6A4E6FD-8590-414E-B22D-35CE5E40F719}" srcOrd="0" destOrd="0" parTransId="{C18F0FAB-2B15-45B5-AF35-1C1F222E7A70}" sibTransId="{31184C45-942A-48AD-839E-A8A8C46F9033}"/>
    <dgm:cxn modelId="{40E80A5E-0693-49DD-B96A-14ED29DA29CF}" srcId="{2E7DF470-D4F3-477F-906D-BFAF7DC5EE92}" destId="{6F28695C-09D4-48FB-9D3F-C742BEC72273}" srcOrd="1" destOrd="0" parTransId="{2B7BE7B9-08A1-4243-932C-09F1B39810E4}" sibTransId="{01D79949-6AB4-47EA-B625-7581CB35ED44}"/>
    <dgm:cxn modelId="{3BF2A8AA-FD4E-4436-BD74-871B0A1CDFC0}" type="presOf" srcId="{C6A4E6FD-8590-414E-B22D-35CE5E40F719}" destId="{2C013B57-F739-42D0-8D48-650BD43CFFB1}" srcOrd="0" destOrd="0" presId="urn:microsoft.com/office/officeart/2005/8/layout/radial4"/>
    <dgm:cxn modelId="{F02E9908-90E4-4546-A7A4-6C6EF4054D18}" type="presOf" srcId="{6F28695C-09D4-48FB-9D3F-C742BEC72273}" destId="{28FD9D46-B76D-43BB-BC58-AE60386ECFB1}" srcOrd="0" destOrd="0" presId="urn:microsoft.com/office/officeart/2005/8/layout/radial4"/>
    <dgm:cxn modelId="{EB89C85B-55F9-48FA-A1EE-B58CAC2AF4FB}" type="presOf" srcId="{E671A004-DD66-464F-85B7-D126806598CB}" destId="{6C944134-D2F7-4D49-83A4-62D518627F7A}" srcOrd="0" destOrd="0" presId="urn:microsoft.com/office/officeart/2005/8/layout/radial4"/>
    <dgm:cxn modelId="{F480AE3E-4B9F-48A4-A07A-68BA0DD80B6E}" type="presOf" srcId="{C18F0FAB-2B15-45B5-AF35-1C1F222E7A70}" destId="{0284EA4F-1D85-44FE-B8A2-AADCC2DEF942}" srcOrd="0" destOrd="0" presId="urn:microsoft.com/office/officeart/2005/8/layout/radial4"/>
    <dgm:cxn modelId="{570A2D0A-F5B3-416F-BA48-5DBF47BC87E3}" srcId="{2E7DF470-D4F3-477F-906D-BFAF7DC5EE92}" destId="{2C178F37-99F8-4800-80C6-7BEFAD329EFB}" srcOrd="2" destOrd="0" parTransId="{12014378-1F55-4758-B27D-E307C68A33C0}" sibTransId="{E5EFE01B-1360-4D23-B248-E5F1823B6D09}"/>
    <dgm:cxn modelId="{2C27E915-E300-4071-B0E9-07803984F74F}" type="presParOf" srcId="{6C944134-D2F7-4D49-83A4-62D518627F7A}" destId="{C8E1A7C5-4796-4866-B6B8-6F0ECECB837E}" srcOrd="0" destOrd="0" presId="urn:microsoft.com/office/officeart/2005/8/layout/radial4"/>
    <dgm:cxn modelId="{02B132FE-1051-44DF-B75B-AB3695FC560F}" type="presParOf" srcId="{6C944134-D2F7-4D49-83A4-62D518627F7A}" destId="{0284EA4F-1D85-44FE-B8A2-AADCC2DEF942}" srcOrd="1" destOrd="0" presId="urn:microsoft.com/office/officeart/2005/8/layout/radial4"/>
    <dgm:cxn modelId="{7B85D886-76DA-4DAA-8558-558CA41AC2B4}" type="presParOf" srcId="{6C944134-D2F7-4D49-83A4-62D518627F7A}" destId="{2C013B57-F739-42D0-8D48-650BD43CFFB1}" srcOrd="2" destOrd="0" presId="urn:microsoft.com/office/officeart/2005/8/layout/radial4"/>
    <dgm:cxn modelId="{B106B8DE-43DB-44D1-A262-CDB422616973}" type="presParOf" srcId="{6C944134-D2F7-4D49-83A4-62D518627F7A}" destId="{5E916C82-EBD0-4CE1-8DFB-14D550FAA2C7}" srcOrd="3" destOrd="0" presId="urn:microsoft.com/office/officeart/2005/8/layout/radial4"/>
    <dgm:cxn modelId="{E582FD61-82F6-4D6F-8466-8DC19AA4E876}" type="presParOf" srcId="{6C944134-D2F7-4D49-83A4-62D518627F7A}" destId="{28FD9D46-B76D-43BB-BC58-AE60386ECFB1}" srcOrd="4" destOrd="0" presId="urn:microsoft.com/office/officeart/2005/8/layout/radial4"/>
    <dgm:cxn modelId="{7C0B014C-82F6-4852-9684-A23444393293}" type="presParOf" srcId="{6C944134-D2F7-4D49-83A4-62D518627F7A}" destId="{E2F4A718-80D0-486A-A72C-607A685DB9E5}" srcOrd="5" destOrd="0" presId="urn:microsoft.com/office/officeart/2005/8/layout/radial4"/>
    <dgm:cxn modelId="{D01C6415-9E40-4B1E-BE7F-16743129550D}" type="presParOf" srcId="{6C944134-D2F7-4D49-83A4-62D518627F7A}" destId="{1ADF5489-54FA-4550-936E-0B7807D45CE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1A7C5-4796-4866-B6B8-6F0ECECB837E}">
      <dsp:nvSpPr>
        <dsp:cNvPr id="0" name=""/>
        <dsp:cNvSpPr/>
      </dsp:nvSpPr>
      <dsp:spPr>
        <a:xfrm>
          <a:off x="2705549" y="3015507"/>
          <a:ext cx="2240477" cy="2240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Ребенок</a:t>
          </a:r>
          <a:endParaRPr lang="ru-RU" sz="3100" kern="1200" dirty="0"/>
        </a:p>
      </dsp:txBody>
      <dsp:txXfrm>
        <a:off x="3033659" y="3343617"/>
        <a:ext cx="1584257" cy="1584257"/>
      </dsp:txXfrm>
    </dsp:sp>
    <dsp:sp modelId="{0284EA4F-1D85-44FE-B8A2-AADCC2DEF942}">
      <dsp:nvSpPr>
        <dsp:cNvPr id="0" name=""/>
        <dsp:cNvSpPr/>
      </dsp:nvSpPr>
      <dsp:spPr>
        <a:xfrm rot="12900000">
          <a:off x="951010" y="2519335"/>
          <a:ext cx="2044532" cy="63853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013B57-F739-42D0-8D48-650BD43CFFB1}">
      <dsp:nvSpPr>
        <dsp:cNvPr id="0" name=""/>
        <dsp:cNvSpPr/>
      </dsp:nvSpPr>
      <dsp:spPr>
        <a:xfrm>
          <a:off x="71658" y="1400874"/>
          <a:ext cx="2128453" cy="17027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Родители</a:t>
          </a:r>
          <a:endParaRPr lang="ru-RU" sz="3400" kern="1200" dirty="0"/>
        </a:p>
      </dsp:txBody>
      <dsp:txXfrm>
        <a:off x="121530" y="1450746"/>
        <a:ext cx="2028709" cy="1603018"/>
      </dsp:txXfrm>
    </dsp:sp>
    <dsp:sp modelId="{5E916C82-EBD0-4CE1-8DFB-14D550FAA2C7}">
      <dsp:nvSpPr>
        <dsp:cNvPr id="0" name=""/>
        <dsp:cNvSpPr/>
      </dsp:nvSpPr>
      <dsp:spPr>
        <a:xfrm rot="16200000">
          <a:off x="2803521" y="1554979"/>
          <a:ext cx="2044532" cy="63853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FD9D46-B76D-43BB-BC58-AE60386ECFB1}">
      <dsp:nvSpPr>
        <dsp:cNvPr id="0" name=""/>
        <dsp:cNvSpPr/>
      </dsp:nvSpPr>
      <dsp:spPr>
        <a:xfrm>
          <a:off x="2761561" y="599"/>
          <a:ext cx="2128453" cy="17027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Педагоги </a:t>
          </a:r>
          <a:endParaRPr lang="ru-RU" sz="3400" kern="1200" dirty="0"/>
        </a:p>
      </dsp:txBody>
      <dsp:txXfrm>
        <a:off x="2811433" y="50471"/>
        <a:ext cx="2028709" cy="1603018"/>
      </dsp:txXfrm>
    </dsp:sp>
    <dsp:sp modelId="{E2F4A718-80D0-486A-A72C-607A685DB9E5}">
      <dsp:nvSpPr>
        <dsp:cNvPr id="0" name=""/>
        <dsp:cNvSpPr/>
      </dsp:nvSpPr>
      <dsp:spPr>
        <a:xfrm rot="19500000">
          <a:off x="4656033" y="2519335"/>
          <a:ext cx="2044532" cy="63853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F5489-54FA-4550-936E-0B7807D45CE8}">
      <dsp:nvSpPr>
        <dsp:cNvPr id="0" name=""/>
        <dsp:cNvSpPr/>
      </dsp:nvSpPr>
      <dsp:spPr>
        <a:xfrm>
          <a:off x="5451464" y="1400874"/>
          <a:ext cx="2128453" cy="17027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Дети группы </a:t>
          </a:r>
          <a:endParaRPr lang="ru-RU" sz="3400" kern="1200" dirty="0"/>
        </a:p>
      </dsp:txBody>
      <dsp:txXfrm>
        <a:off x="5501336" y="1450746"/>
        <a:ext cx="2028709" cy="1603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9CD45-9372-46E7-86C0-C6EC1BD5C453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81C3E-424D-4255-967F-A12107D0E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8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1C3E-424D-4255-967F-A12107D0E4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6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1C3E-424D-4255-967F-A12107D0E44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8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gourd-clipart-harvest-festival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32"/>
            <a:ext cx="9144000" cy="692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404664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Аннинский детский сад № 7 общеразвивающего вида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143328"/>
            <a:ext cx="784887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Проект: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«Наш веселый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Огород»</a:t>
            </a:r>
          </a:p>
          <a:p>
            <a:pPr algn="ctr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второй младшей группе</a:t>
            </a:r>
          </a:p>
          <a:p>
            <a:pPr algn="ctr"/>
            <a:endParaRPr lang="ru-RU" sz="1400" b="1" i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endParaRPr lang="ru-RU" sz="1400" b="1" i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endParaRPr lang="ru-RU" sz="1400" b="1" i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73294" y="3428205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ЕВ,воспитатель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ВКК,</a:t>
            </a:r>
          </a:p>
          <a:p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Студеникина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О.Н, воспитатель ВКК.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8773" y="645045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Анна 2018 год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язной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5" y="1607630"/>
            <a:ext cx="1578258" cy="1152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357895" y="2854712"/>
            <a:ext cx="3384376" cy="40011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ПОСАДКА ФАСОЛИ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363366" y="1987606"/>
            <a:ext cx="554310" cy="67043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C:\Users\связной\Desktop\огород на окне\IMG_20180122_1517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53" y="681963"/>
            <a:ext cx="1723170" cy="11487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связной\Desktop\огород на окне\IMG_20180123_1001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33" y="462194"/>
            <a:ext cx="1800200" cy="12001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связной\Desktop\огород на окне\IMG_20180123_1007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81" y="1157934"/>
            <a:ext cx="1765380" cy="1176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связной\Desktop\огород на окне\IMG_20180129_1108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2440"/>
            <a:ext cx="1752669" cy="1168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C:\Users\связной\Desktop\сажаем огород\DSCN20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00733"/>
            <a:ext cx="1819739" cy="13648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 descr="C:\Users\связной\Desktop\сажаем огород\DSCN203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86" y="4837957"/>
            <a:ext cx="1874780" cy="14060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868144" y="2496663"/>
            <a:ext cx="756817" cy="54271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51920" y="3428999"/>
            <a:ext cx="0" cy="94346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Картинки по запросу картинки фасоль анимашк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97359"/>
            <a:ext cx="1440160" cy="188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872836" y="92357"/>
            <a:ext cx="5075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II-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этап  исследовательский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3" name="Picture 5" descr="C:\Users\связной\Desktop\сажаем огород\сажаем огород\DSCN208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23" y="3900733"/>
            <a:ext cx="1819738" cy="13648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2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2924944"/>
            <a:ext cx="288032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ПОСАДКА ЛУКА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связной\Desktop\сажаем огород\сажаем огород\DSCN2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9" y="620688"/>
            <a:ext cx="2112235" cy="1584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связной\Desktop\сажаем огород\сажаем огород\DSCN2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96" y="620688"/>
            <a:ext cx="2160240" cy="1620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связной\Desktop\сажаем огород\сажаем огород\DSCN2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19354"/>
            <a:ext cx="2304256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связной\Desktop\сажаем огород\сажаем огород\DSCN20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10" y="4414806"/>
            <a:ext cx="2280579" cy="1710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2915816" y="2132856"/>
            <a:ext cx="1080120" cy="64807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572000" y="2132856"/>
            <a:ext cx="1224136" cy="64807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52020" y="3596287"/>
            <a:ext cx="1044116" cy="81851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059832" y="3596287"/>
            <a:ext cx="792088" cy="7920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utoShape 7" descr="Картинки по запросу картинки лука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9" descr="Картинки по запросу картинки лука для дете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Picture 11" descr="Картинки по запросу картинки лука для дет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47" y="4047251"/>
            <a:ext cx="1319026" cy="2445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104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708920"/>
            <a:ext cx="302433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ПОСЕВ СЕМЯН БАРХАЦЕВ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связной\Desktop\сажаем огород\сажаем огород\сажаем бархотки\DSCN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0843"/>
            <a:ext cx="2112237" cy="15841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связной\Desktop\сажаем огород\сажаем огород\сажаем бархотки\DSCN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2016224" cy="1512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связной\Desktop\сажаем огород\сажаем огород\сажаем бархотки\DSCN2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68681"/>
            <a:ext cx="2003212" cy="1502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C:\Users\связной\Desktop\сажаем огород\сажаем огород\сажаем бархотки\DSCN2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1" y="4708742"/>
            <a:ext cx="2163048" cy="16222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3" name="Picture 7" descr="C:\Users\связной\Desktop\сажаем огород\сажаем огород\сажаем бархотки\DSCN2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11162"/>
            <a:ext cx="2160240" cy="1620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C:\Users\связной\Desktop\сажаем огород\сажаем огород\сажаем бархотки\DSCN2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86" y="4005064"/>
            <a:ext cx="2133147" cy="15998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1895705" y="2652402"/>
            <a:ext cx="936104" cy="43204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4139952" y="1916832"/>
            <a:ext cx="0" cy="7920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012160" y="2471093"/>
            <a:ext cx="864096" cy="59177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627785" y="3645024"/>
            <a:ext cx="504055" cy="57606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3968" y="3645024"/>
            <a:ext cx="0" cy="76613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12160" y="3416806"/>
            <a:ext cx="540060" cy="56583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6" name="Picture 10" descr="Картинки по запросу картинки цветка бархатца для дете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4" y="2640476"/>
            <a:ext cx="1406021" cy="18271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14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9719" y="3265800"/>
            <a:ext cx="489654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УЧАСТИЕ РОДИТЕЛЕЙ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E:\DSCN2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2" y="332656"/>
            <a:ext cx="3000334" cy="2250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SCN2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39" y="332656"/>
            <a:ext cx="3000333" cy="2250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SCN22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03" y="3861048"/>
            <a:ext cx="2976331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2630430"/>
            <a:ext cx="382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Извековы Миша и Алла Борисовна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«Луковое дерево»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3" y="2630430"/>
            <a:ext cx="4380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Мантровы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Варвара и Ольга Николаевна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«Вязанные овощи»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6093296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Лукашевичи Рома и Ирина Васильевна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«Чучелко»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11663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III-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этап заключительный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9163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Вот на чудо- огород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Много тут всего растет: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122" name="Picture 2" descr="E:\сажаем огород\DSCN20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78297"/>
            <a:ext cx="2476533" cy="18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15516" y="393305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Вот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свеколка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и горох,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 фасоль у нас не плох.</a:t>
            </a:r>
          </a:p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123" name="Picture 3" descr="E:\сажаем огород\сажаем огород\DSCN2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48568"/>
            <a:ext cx="2417299" cy="18129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E:\сажаем огород\сажаем огород\DSCN21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24" y="3898787"/>
            <a:ext cx="1738388" cy="2317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58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Наши детки молодцы!-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Посадили огурцы.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146" name="Picture 2" descr="E:\сажаем огород\сажаем огород\DSCN2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672"/>
            <a:ext cx="2208245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7" name="Picture 3" descr="E:\сажаем огород\сажаем огород\DSCN2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570174"/>
            <a:ext cx="2083575" cy="15626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15516" y="386104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Что бы дело шло на лад,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Посадили и салат.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148" name="Picture 4" descr="E:\сажаем огород\сажаем огород\DSCN2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58" y="3319247"/>
            <a:ext cx="1782198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150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2932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Тут картофель подрастает,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 лучок зеленый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170" name="Picture 2" descr="E:\сажаем огород\сажаем огород\DSCN2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7388"/>
            <a:ext cx="2448711" cy="1836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539552" y="342900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 цветы для красоты-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Любоваться, что бы.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171" name="Picture 3" descr="E:\сажаем огород\сажаем огород\DSCN2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585744" cy="1939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821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Гномики- садовники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Здесь у нас живут.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Охраняют огород,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Урожая ждут.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194" name="Picture 2" descr="E:\сажаем огород\сажаем огород\DSCN2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2400267" cy="18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043608" y="3014464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Вот какой огород,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Вырастили дети.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Будет наш урожай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Лучше всех на свете!</a:t>
            </a:r>
          </a:p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195" name="Picture 3" descr="E:\сажаем огород\сажаем огород\DSCN2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45" y="3140968"/>
            <a:ext cx="2289856" cy="1717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196" name="Picture 4" descr="E:\сажаем огород\сажаем огород\DSCN2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2231349" cy="1673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07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я огород на окне в детском са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7412"/>
            <a:ext cx="7815232" cy="58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2636912"/>
            <a:ext cx="4320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"Пустая голова не рассуждает: чем больше опыта, тем больше способна она рассуждать". </a:t>
            </a:r>
            <a:br>
              <a:rPr lang="ru-RU" sz="20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. П. </a:t>
            </a:r>
            <a:r>
              <a:rPr lang="ru-RU" sz="2000" dirty="0" err="1">
                <a:solidFill>
                  <a:srgbClr val="002060"/>
                </a:solidFill>
                <a:latin typeface="Arial Black" pitchFamily="34" charset="0"/>
              </a:rPr>
              <a:t>Блонский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2000" dirty="0">
                <a:solidFill>
                  <a:srgbClr val="002060"/>
                </a:solidFill>
                <a:latin typeface="Arial Black" pitchFamily="34" charset="0"/>
              </a:rPr>
            </a:b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74232583_1734256_0_5e43c_ecfb965d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520" cy="680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967335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экологической культуры у детей, создание условий для познавательного развития детей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242088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577324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404664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23177"/>
            <a:ext cx="87849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о том, как выращиваются огородные растения.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Закреплять знания детей о строении луковицы, об условиях, необходимых для роста растений.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знания о значении воды в жизни человека, животных, растений.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•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Познакомить детей с лекарственными свойствами огородной зелени: укропа, зелёного лука.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Развивающие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: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•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Развивать творческую, познавательную активность, устойчивость внимания, наглядно – действенное мышление.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•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Развивать речь детей, активизировать словарь.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•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Развивать трудовые навыки.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Воспитывающие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: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•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Воспитывать бережное и доброе отношение к природе.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•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Воспитывать умение заботиться о своём здоровье.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•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Воспитывать желание производить трудовые действия, помогать взрослым.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•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Формировать желание ухаживать за огородными растениями: вовремя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полить, рыхлить почву, предохранять от прямых солнечных лучей.</a:t>
            </a:r>
          </a:p>
        </p:txBody>
      </p:sp>
    </p:spTree>
    <p:extLst>
      <p:ext uri="{BB962C8B-B14F-4D97-AF65-F5344CB8AC3E}">
        <p14:creationId xmlns:p14="http://schemas.microsoft.com/office/powerpoint/2010/main" val="4660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842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1288079926_120912364_1----D--128807992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692695"/>
            <a:ext cx="2376264" cy="2146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059832" y="2204864"/>
            <a:ext cx="5704153" cy="347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Дети младшего дошкольного возраста в недостаточной степени имеют представления о растениях, о том, где они растут, о необходимых условиях для роста. Их интерес к познавательно-исследовательской деятельности недостаточно развит. Исследовательская, поисковая активность – естественное состояние ребенка, он настроен на познание мира. Исследовать, открывать, изучать – значит сделать шаг в неизведанное и непознанное. </a:t>
            </a:r>
          </a:p>
        </p:txBody>
      </p:sp>
    </p:spTree>
    <p:extLst>
      <p:ext uri="{BB962C8B-B14F-4D97-AF65-F5344CB8AC3E}">
        <p14:creationId xmlns:p14="http://schemas.microsoft.com/office/powerpoint/2010/main" val="40009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54868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ОЖИДАЕМЫЙ РЕЗУЛЬТАТ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152933"/>
            <a:ext cx="5814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1.Дети научатся ухаживать за растениями и познакомятся с условиями их содержания, будут учиться подмечать красоту растительного мира.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2.У детей сформируется знания о росте растений в комнатных условиях.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3.Создание в группе огорода на подоконнике</a:t>
            </a:r>
            <a:r>
              <a:rPr lang="ru-RU" sz="2400" dirty="0"/>
              <a:t>.</a:t>
            </a:r>
          </a:p>
        </p:txBody>
      </p:sp>
      <p:pic>
        <p:nvPicPr>
          <p:cNvPr id="1026" name="Picture 2" descr="C:\Users\связной\Desktop\122353417_lukrepychatyiyykartinkidlyadeteyy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85834"/>
            <a:ext cx="2106472" cy="290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язной\Desktop\stock-vector-of-cheerful-cartoon-tomato-raising-her-hands-8153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5394"/>
            <a:ext cx="1421904" cy="10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язной\Desktop\500_F_68372404_A00xSC1IZzcg1RMLO5sZakG6ScylQ0M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47697"/>
            <a:ext cx="153636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язной\Desktop\110915_redou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3" y="353528"/>
            <a:ext cx="1249977" cy="18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1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39799769"/>
              </p:ext>
            </p:extLst>
          </p:nvPr>
        </p:nvGraphicFramePr>
        <p:xfrm>
          <a:off x="1286272" y="1268760"/>
          <a:ext cx="76515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7784" y="317150"/>
            <a:ext cx="496855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Участники проекта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7" descr="2271ffd58084bf4f2442865240825341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10764" y="4293096"/>
            <a:ext cx="2819399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1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79928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332656"/>
            <a:ext cx="48965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Э</a:t>
            </a:r>
            <a:r>
              <a:rPr lang="ru-RU" sz="3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тапы проекта</a:t>
            </a:r>
            <a:r>
              <a:rPr lang="ru-RU" sz="36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:</a:t>
            </a:r>
            <a:endParaRPr lang="ru-RU" sz="36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1628800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</a:rPr>
              <a:t>Подготовительный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</a:rPr>
              <a:t>Исследовательский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70C0"/>
                </a:solidFill>
              </a:rPr>
              <a:t>Заключительный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(обобщающий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299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60648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ФОРМЫ РАБОТЫ</a:t>
            </a:r>
            <a:endParaRPr lang="ru-RU" sz="20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связной\Desktop\item_3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046"/>
            <a:ext cx="2571750" cy="1809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3140894" y="836712"/>
            <a:ext cx="19256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FF6600"/>
                </a:solidFill>
                <a:latin typeface="Times New Roman" pitchFamily="18" charset="0"/>
              </a:rPr>
              <a:t>*беседы</a:t>
            </a: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4644008" y="1649409"/>
            <a:ext cx="41703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3366FF"/>
                </a:solidFill>
                <a:latin typeface="Times New Roman" pitchFamily="18" charset="0"/>
              </a:rPr>
              <a:t>*работа с родителями</a:t>
            </a: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323528" y="2564904"/>
            <a:ext cx="5346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00CCFF"/>
                </a:solidFill>
                <a:latin typeface="Times New Roman" pitchFamily="18" charset="0"/>
              </a:rPr>
              <a:t>*продуктивная деятельность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358008" y="5088299"/>
            <a:ext cx="457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*посильная самостоятельная </a:t>
            </a:r>
          </a:p>
          <a:p>
            <a:pPr lvl="1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</a:rPr>
              <a:t>трудовая деятельность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555776" y="3284984"/>
            <a:ext cx="645318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*совместный труд детей и взрослых</a:t>
            </a: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35892" y="4077072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FF6699"/>
                </a:solidFill>
                <a:latin typeface="Times New Roman" pitchFamily="18" charset="0"/>
              </a:rPr>
              <a:t>*использование иллюстративного 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22864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40466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I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- этап  подготовительный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866329"/>
            <a:ext cx="2592287" cy="535531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1.Беседы с детьми (выявление знаний детей о растениях).       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2.Сбор художественной литературы: стихи, загадки, пословицы, поговорки,  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рассказы,  сказки про овощи, экологические сказки. 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3.Приобретение необходимого оборудования  (контейнеры, земля, удобрения, семена). 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4.Разбивка огорода на подоконнике.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сажаем огород\DSCN2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66667"/>
            <a:ext cx="2226994" cy="1670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E:\сажаем огород\DSCN21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063" y="950362"/>
            <a:ext cx="1920213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E:\сажаем огород\DSCN21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89" y="2374218"/>
            <a:ext cx="1447056" cy="1929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E:\сажаем огород\DSCN21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854" y="4557075"/>
            <a:ext cx="201622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E:\сажаем огород\DSCN22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158" y="4581128"/>
            <a:ext cx="2016224" cy="1512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552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317</TotalTime>
  <Words>536</Words>
  <Application>Microsoft Office PowerPoint</Application>
  <PresentationFormat>Экран (4:3)</PresentationFormat>
  <Paragraphs>96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Windows User</cp:lastModifiedBy>
  <cp:revision>34</cp:revision>
  <dcterms:created xsi:type="dcterms:W3CDTF">2018-02-05T15:28:14Z</dcterms:created>
  <dcterms:modified xsi:type="dcterms:W3CDTF">2018-04-02T14:56:32Z</dcterms:modified>
</cp:coreProperties>
</file>